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MS Shell Dlg 2" panose="020B0604030504040204" pitchFamily="34" charset="0"/>
      <p:regular r:id="rId18"/>
      <p:bold r:id="rId19"/>
    </p:embeddedFont>
    <p:embeddedFont>
      <p:font typeface="Nunito Sans 7pt Black" pitchFamily="2" charset="-52"/>
      <p:bold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182A"/>
    <a:srgbClr val="004E88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7" autoAdjust="0"/>
    <p:restoredTop sz="83390" autoAdjust="0"/>
  </p:normalViewPr>
  <p:slideViewPr>
    <p:cSldViewPr snapToGrid="0">
      <p:cViewPr varScale="1">
        <p:scale>
          <a:sx n="71" d="100"/>
          <a:sy n="71" d="100"/>
        </p:scale>
        <p:origin x="117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9E02F-B9DB-4BAE-A99B-D7C4B4218046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103B8-36ED-4D3A-A075-E09F60E667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007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623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B6A1E6D-9594-4D43-84DD-56BDBC92C60A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18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B2214-404C-4146-9EEE-D9E1710A1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E1EEF91-EDA9-40A1-A6CD-0E3FAD248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E92B2E-8711-4A80-B9EE-40804F977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422CAC-AA52-4ED5-A525-55FAC10BC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C3A22A-A002-4E86-975A-06F4900F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573161-AA26-42A0-AEC9-57A06F5EA7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668" y="0"/>
            <a:ext cx="1204332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25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A9D971B-331C-4E65-9B5A-DE5E77ECE4E7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18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51B507-50ED-444C-8D42-A1106D461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3AB0A1-6D8A-438C-891B-DF33993F7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D2E537-23FB-4C86-B92A-92A81CB7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55764A-336E-444A-AFEE-1553E9EE6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E499B5-1136-4709-BA94-C158F6FB4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2D3CA7-96AA-464A-A049-227112E172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668" y="0"/>
            <a:ext cx="1204332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94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88469A3-75AF-4487-B744-17AA82EFBAF9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18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22EA5-1B43-4417-8898-7CDB97D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B63290-8F8D-4437-B30E-114D47A36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53B6F6-F869-4117-BF94-6ACCB572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4DDDF6-0F28-437C-8DF3-5B951997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DAFF25-7D68-4217-A2CC-DCD76DFC2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D4F58E-C901-4B74-88C7-52992A1C7C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668" y="0"/>
            <a:ext cx="1204332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53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0C1169-AF51-426B-AB6C-A0860DFBE537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18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6B77B5-70AD-4129-ABD5-E3549891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2946D6-F111-4605-BFB1-4D95B78D6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E9F40-62DA-4BD2-A55E-3CD88FBECD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043B4-2843-4104-9A8B-18F1E0F99A6E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A8A668-D0DE-4E1C-A7F4-215B6296B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D37875-5DC4-40E7-920C-9C26DF403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815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FFD766E-C2B5-4C0F-8C7C-F379CEFC7F67}"/>
              </a:ext>
            </a:extLst>
          </p:cNvPr>
          <p:cNvSpPr/>
          <p:nvPr/>
        </p:nvSpPr>
        <p:spPr>
          <a:xfrm>
            <a:off x="571195" y="1853316"/>
            <a:ext cx="5732470" cy="2162144"/>
          </a:xfrm>
          <a:prstGeom prst="rect">
            <a:avLst/>
          </a:prstGeom>
          <a:solidFill>
            <a:srgbClr val="00182A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 descr="Что такое метавселенная, как она устроена и для чего нужна">
            <a:extLst>
              <a:ext uri="{FF2B5EF4-FFF2-40B4-BE49-F238E27FC236}">
                <a16:creationId xmlns:a16="http://schemas.microsoft.com/office/drawing/2014/main" id="{35E64415-2C8C-460E-8144-A1B1C74CD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r="35310"/>
          <a:stretch/>
        </p:blipFill>
        <p:spPr bwMode="auto">
          <a:xfrm>
            <a:off x="6646127" y="-6274"/>
            <a:ext cx="5549588" cy="686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6F04258-7D8B-4958-865C-D250827D6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780" y="1971213"/>
            <a:ext cx="5732470" cy="2162144"/>
          </a:xfrm>
        </p:spPr>
        <p:txBody>
          <a:bodyPr>
            <a:normAutofit/>
          </a:bodyPr>
          <a:lstStyle/>
          <a:p>
            <a:pPr indent="457200">
              <a:spcBef>
                <a:spcPts val="500"/>
              </a:spcBef>
            </a:pPr>
            <a:r>
              <a:rPr lang="en-US" sz="7200" dirty="0">
                <a:solidFill>
                  <a:schemeClr val="bg1"/>
                </a:solidFill>
                <a:latin typeface="Nunito Sans 7pt Black" pitchFamily="2" charset="-52"/>
              </a:rPr>
              <a:t>Neuro</a:t>
            </a:r>
          </a:p>
          <a:p>
            <a:pPr indent="457200">
              <a:spcBef>
                <a:spcPts val="500"/>
              </a:spcBef>
            </a:pPr>
            <a:r>
              <a:rPr lang="en-US" sz="7200" dirty="0">
                <a:solidFill>
                  <a:schemeClr val="bg1"/>
                </a:solidFill>
                <a:latin typeface="Nunito Sans 7pt Black" pitchFamily="2" charset="-52"/>
              </a:rPr>
              <a:t>Verse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F64682-1588-4F1F-A55F-692413731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072" y="-6274"/>
            <a:ext cx="1527718" cy="152771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FF77972-18F6-4EF1-8DA0-DF6C2FF4F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18" y="6501161"/>
            <a:ext cx="2129025" cy="3791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2E621B-52F5-4169-86EB-0FEAB9CBE1C1}"/>
              </a:ext>
            </a:extLst>
          </p:cNvPr>
          <p:cNvSpPr txBox="1"/>
          <p:nvPr/>
        </p:nvSpPr>
        <p:spPr>
          <a:xfrm>
            <a:off x="1092077" y="4204987"/>
            <a:ext cx="469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Nunito Sans 7pt Black" pitchFamily="2" charset="-52"/>
              </a:rPr>
              <a:t>Концепт, смыслы и многое другое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6ACEC7-4CCC-4E00-9085-A8EF8C7BA4E2}"/>
              </a:ext>
            </a:extLst>
          </p:cNvPr>
          <p:cNvSpPr txBox="1"/>
          <p:nvPr/>
        </p:nvSpPr>
        <p:spPr>
          <a:xfrm>
            <a:off x="4951208" y="3241196"/>
            <a:ext cx="223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Nunito Sans 7pt Black" pitchFamily="2" charset="-52"/>
              </a:rPr>
              <a:t>*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F126F9-8788-4283-A452-9944F9704F8E}"/>
              </a:ext>
            </a:extLst>
          </p:cNvPr>
          <p:cNvSpPr txBox="1"/>
          <p:nvPr/>
        </p:nvSpPr>
        <p:spPr>
          <a:xfrm>
            <a:off x="8848305" y="6488666"/>
            <a:ext cx="3689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Nunito Sans 7pt Black" pitchFamily="2" charset="-52"/>
              </a:rPr>
              <a:t>*</a:t>
            </a:r>
            <a:r>
              <a:rPr lang="ru-RU" sz="1800" dirty="0">
                <a:solidFill>
                  <a:schemeClr val="bg1"/>
                </a:solidFill>
                <a:latin typeface="Nunito Sans 7pt Black" pitchFamily="2" charset="-52"/>
              </a:rPr>
              <a:t>лого может поменяться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2707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4C37D6-9D09-4B01-AF8F-4C69BBBB90B2}"/>
              </a:ext>
            </a:extLst>
          </p:cNvPr>
          <p:cNvSpPr txBox="1"/>
          <p:nvPr/>
        </p:nvSpPr>
        <p:spPr>
          <a:xfrm>
            <a:off x="0" y="-59792"/>
            <a:ext cx="7132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solidFill>
                  <a:schemeClr val="bg1"/>
                </a:solidFill>
                <a:latin typeface="Nunito Sans 7pt Black" pitchFamily="2" charset="-52"/>
              </a:rPr>
              <a:t>Наша идея:</a:t>
            </a:r>
            <a:endParaRPr lang="ru-RU" sz="8800" dirty="0">
              <a:solidFill>
                <a:schemeClr val="bg1"/>
              </a:solidFill>
              <a:latin typeface="MS Shell Dlg 2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62B80-8F2B-41A3-B47B-DF2FD6888BC5}"/>
              </a:ext>
            </a:extLst>
          </p:cNvPr>
          <p:cNvSpPr txBox="1"/>
          <p:nvPr/>
        </p:nvSpPr>
        <p:spPr>
          <a:xfrm>
            <a:off x="501575" y="2506551"/>
            <a:ext cx="52067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 err="1">
                <a:solidFill>
                  <a:schemeClr val="bg1"/>
                </a:solidFill>
                <a:latin typeface="Nunito Sans 7pt Black" pitchFamily="2" charset="-52"/>
              </a:rPr>
              <a:t>Метавселенная</a:t>
            </a:r>
            <a:r>
              <a:rPr lang="ru-RU" sz="2800" dirty="0">
                <a:solidFill>
                  <a:schemeClr val="bg1"/>
                </a:solidFill>
                <a:latin typeface="Nunito Sans 7pt Black" pitchFamily="2" charset="-52"/>
              </a:rPr>
              <a:t> как способ связи жителей Обнинска с цифровым миром путём различных интерфейсов, таких как </a:t>
            </a:r>
            <a:r>
              <a:rPr lang="en-US" sz="2800" dirty="0">
                <a:solidFill>
                  <a:schemeClr val="bg1"/>
                </a:solidFill>
                <a:latin typeface="Nunito Sans 7pt Black" pitchFamily="2" charset="-52"/>
              </a:rPr>
              <a:t>AR/VR </a:t>
            </a:r>
            <a:r>
              <a:rPr lang="ru-RU" sz="2800" dirty="0">
                <a:solidFill>
                  <a:schemeClr val="bg1"/>
                </a:solidFill>
                <a:latin typeface="Nunito Sans 7pt Black" pitchFamily="2" charset="-52"/>
              </a:rPr>
              <a:t>очки или телефоны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885CCA7-4C74-4545-AB8C-43901AB4E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474" y="944179"/>
            <a:ext cx="7795446" cy="584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5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4C37D6-9D09-4B01-AF8F-4C69BBBB90B2}"/>
              </a:ext>
            </a:extLst>
          </p:cNvPr>
          <p:cNvSpPr txBox="1"/>
          <p:nvPr/>
        </p:nvSpPr>
        <p:spPr>
          <a:xfrm>
            <a:off x="-1" y="0"/>
            <a:ext cx="60960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Nunito Sans 7pt Black" pitchFamily="2" charset="-52"/>
              </a:rPr>
              <a:t>Прогнозы:</a:t>
            </a:r>
            <a:endParaRPr lang="ru-RU" sz="7200" dirty="0">
              <a:solidFill>
                <a:schemeClr val="bg1"/>
              </a:solidFill>
              <a:latin typeface="MS Shell Dlg 2" panose="020B0604030504040204" pitchFamily="34" charset="0"/>
            </a:endParaRPr>
          </a:p>
          <a:p>
            <a:endParaRPr lang="ru-RU" sz="6600" dirty="0">
              <a:solidFill>
                <a:schemeClr val="bg1"/>
              </a:solidFill>
              <a:latin typeface="Nunito Sans 7pt Black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62B80-8F2B-41A3-B47B-DF2FD6888BC5}"/>
              </a:ext>
            </a:extLst>
          </p:cNvPr>
          <p:cNvSpPr txBox="1"/>
          <p:nvPr/>
        </p:nvSpPr>
        <p:spPr>
          <a:xfrm>
            <a:off x="326841" y="1659646"/>
            <a:ext cx="600250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Nunito Sans 7pt Black" pitchFamily="2" charset="-52"/>
              </a:rPr>
              <a:t>мировой рынок </a:t>
            </a:r>
            <a:r>
              <a:rPr lang="ru-RU" sz="2400" dirty="0" err="1">
                <a:solidFill>
                  <a:schemeClr val="bg1"/>
                </a:solidFill>
                <a:effectLst/>
                <a:latin typeface="Nunito Sans 7pt Black" pitchFamily="2" charset="-52"/>
              </a:rPr>
              <a:t>метавселенных</a:t>
            </a:r>
            <a:r>
              <a:rPr lang="ru-RU" sz="2400" dirty="0">
                <a:solidFill>
                  <a:schemeClr val="bg1"/>
                </a:solidFill>
                <a:effectLst/>
                <a:latin typeface="Nunito Sans 7pt Black" pitchFamily="2" charset="-52"/>
              </a:rPr>
              <a:t> может достичь $5,8 трлн к 2030 году</a:t>
            </a:r>
            <a:endParaRPr lang="en-US" sz="2400" dirty="0">
              <a:solidFill>
                <a:schemeClr val="bg1"/>
              </a:solidFill>
              <a:effectLst/>
              <a:latin typeface="Nunito Sans 7pt Black" pitchFamily="2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effectLst/>
              <a:latin typeface="Nunito Sans 7pt Black" pitchFamily="2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Nunito Sans 7pt Black" pitchFamily="2" charset="-52"/>
              </a:rPr>
              <a:t>объем рынка виртуальных миров в ближайший год вырастет до $ 800 млрд.</a:t>
            </a:r>
            <a:endParaRPr lang="en-US" sz="2400" dirty="0">
              <a:solidFill>
                <a:schemeClr val="bg1"/>
              </a:solidFill>
              <a:latin typeface="Nunito Sans 7pt Black" pitchFamily="2" charset="-52"/>
            </a:endParaRPr>
          </a:p>
          <a:p>
            <a:endParaRPr lang="ru-RU" sz="2400" dirty="0">
              <a:solidFill>
                <a:schemeClr val="bg1"/>
              </a:solidFill>
              <a:latin typeface="Nunito Sans 7pt Black" pitchFamily="2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Nunito Sans 7pt Black" pitchFamily="2" charset="-52"/>
              </a:rPr>
              <a:t>одной из ключевых тем в сегменте </a:t>
            </a:r>
            <a:r>
              <a:rPr lang="ru-RU" sz="2400" dirty="0" err="1">
                <a:solidFill>
                  <a:schemeClr val="bg1"/>
                </a:solidFill>
                <a:latin typeface="Nunito Sans 7pt Black" pitchFamily="2" charset="-52"/>
              </a:rPr>
              <a:t>метавселенных</a:t>
            </a:r>
            <a:r>
              <a:rPr lang="ru-RU" sz="2400" dirty="0">
                <a:solidFill>
                  <a:schemeClr val="bg1"/>
                </a:solidFill>
                <a:latin typeface="Nunito Sans 7pt Black" pitchFamily="2" charset="-52"/>
              </a:rPr>
              <a:t> в 2023 году станет использование искусственного интеллекта.</a:t>
            </a:r>
            <a:endParaRPr lang="ru-RU" sz="2400" dirty="0">
              <a:solidFill>
                <a:schemeClr val="bg1"/>
              </a:solidFill>
              <a:effectLst/>
              <a:latin typeface="Nunito Sans 7pt Black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D0CD9D-A155-404B-B4F3-B3F76E9D8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8" t="2302" r="53" b="804"/>
          <a:stretch/>
        </p:blipFill>
        <p:spPr>
          <a:xfrm>
            <a:off x="6514016" y="1659646"/>
            <a:ext cx="5677983" cy="46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49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4C37D6-9D09-4B01-AF8F-4C69BBBB90B2}"/>
              </a:ext>
            </a:extLst>
          </p:cNvPr>
          <p:cNvSpPr txBox="1"/>
          <p:nvPr/>
        </p:nvSpPr>
        <p:spPr>
          <a:xfrm>
            <a:off x="1054248" y="1430768"/>
            <a:ext cx="91655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Nunito Sans 7pt Black" pitchFamily="2" charset="-52"/>
              </a:rPr>
              <a:t>Если мы не ответим на тренд, то </a:t>
            </a:r>
            <a:r>
              <a:rPr lang="ru-RU" sz="5400" dirty="0">
                <a:solidFill>
                  <a:schemeClr val="bg1"/>
                </a:solidFill>
                <a:latin typeface="Nunito Sans 7pt Black" pitchFamily="2" charset="-52"/>
              </a:rPr>
              <a:t>Обнинск рискует отстать по прогрессу от других городов в этой сфере</a:t>
            </a:r>
            <a:endParaRPr lang="ru-RU" sz="5400" dirty="0">
              <a:solidFill>
                <a:schemeClr val="bg1"/>
              </a:solidFill>
              <a:latin typeface="MS Shell Dlg 2" panose="020B0604030504040204" pitchFamily="34" charset="0"/>
            </a:endParaRPr>
          </a:p>
          <a:p>
            <a:pPr algn="ctr"/>
            <a:endParaRPr lang="ru-RU" sz="4800" dirty="0">
              <a:solidFill>
                <a:schemeClr val="bg1"/>
              </a:solidFill>
              <a:latin typeface="Nunito Sans 7pt Black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90558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4C37D6-9D09-4B01-AF8F-4C69BBBB90B2}"/>
              </a:ext>
            </a:extLst>
          </p:cNvPr>
          <p:cNvSpPr txBox="1"/>
          <p:nvPr/>
        </p:nvSpPr>
        <p:spPr>
          <a:xfrm>
            <a:off x="1405666" y="1258646"/>
            <a:ext cx="91655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latin typeface="Nunito Sans 7pt Black" pitchFamily="2" charset="-52"/>
              </a:rPr>
              <a:t>Но если ответим, город имеет шанс стать одним из первопроходцев этой технологии.</a:t>
            </a:r>
            <a:endParaRPr lang="ru-RU" sz="6000" dirty="0">
              <a:solidFill>
                <a:schemeClr val="bg1"/>
              </a:solidFill>
              <a:latin typeface="MS Shell Dlg 2" panose="020B0604030504040204" pitchFamily="34" charset="0"/>
            </a:endParaRPr>
          </a:p>
          <a:p>
            <a:pPr algn="ctr"/>
            <a:endParaRPr lang="ru-RU" sz="5400" dirty="0">
              <a:solidFill>
                <a:schemeClr val="bg1"/>
              </a:solidFill>
              <a:latin typeface="Nunito Sans 7pt Black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6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DF74C8-266A-46F9-8DA7-286B51568856}"/>
              </a:ext>
            </a:extLst>
          </p:cNvPr>
          <p:cNvSpPr txBox="1"/>
          <p:nvPr/>
        </p:nvSpPr>
        <p:spPr>
          <a:xfrm>
            <a:off x="129091" y="118334"/>
            <a:ext cx="10209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Nunito Sans 7pt Black" pitchFamily="2" charset="-52"/>
              </a:rPr>
              <a:t>Архитектура</a:t>
            </a:r>
          </a:p>
          <a:p>
            <a:r>
              <a:rPr lang="ru-RU" sz="5400" dirty="0">
                <a:solidFill>
                  <a:schemeClr val="bg1"/>
                </a:solidFill>
                <a:latin typeface="Nunito Sans 7pt Black" pitchFamily="2" charset="-52"/>
              </a:rPr>
              <a:t>проекта:</a:t>
            </a:r>
            <a:endParaRPr lang="ru-RU" sz="6000" dirty="0">
              <a:solidFill>
                <a:schemeClr val="bg1"/>
              </a:solidFill>
              <a:latin typeface="MS Shell Dlg 2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33C90-6349-4BEE-8F4F-C7CA26E8723C}"/>
              </a:ext>
            </a:extLst>
          </p:cNvPr>
          <p:cNvSpPr txBox="1"/>
          <p:nvPr/>
        </p:nvSpPr>
        <p:spPr>
          <a:xfrm>
            <a:off x="129091" y="2645807"/>
            <a:ext cx="41633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Nunito Sans 7pt Black" pitchFamily="2" charset="-52"/>
              </a:rPr>
              <a:t>Метавселенная</a:t>
            </a:r>
            <a:r>
              <a:rPr lang="ru-RU" sz="2400" dirty="0">
                <a:solidFill>
                  <a:schemeClr val="bg1"/>
                </a:solidFill>
                <a:latin typeface="Nunito Sans 7pt Black" pitchFamily="2" charset="-52"/>
              </a:rPr>
              <a:t> как смарт-контракт в быстрых </a:t>
            </a:r>
            <a:r>
              <a:rPr lang="ru-RU" sz="2400" dirty="0" err="1">
                <a:solidFill>
                  <a:schemeClr val="bg1"/>
                </a:solidFill>
                <a:latin typeface="Nunito Sans 7pt Black" pitchFamily="2" charset="-52"/>
              </a:rPr>
              <a:t>блокчейн</a:t>
            </a:r>
            <a:r>
              <a:rPr lang="ru-RU" sz="2400" dirty="0">
                <a:solidFill>
                  <a:schemeClr val="bg1"/>
                </a:solidFill>
                <a:latin typeface="Nunito Sans 7pt Black" pitchFamily="2" charset="-52"/>
              </a:rPr>
              <a:t> сетях. Хранение информации о пользователе будет в его крипто-кошельке.</a:t>
            </a:r>
            <a:endParaRPr lang="en-US" sz="2400" dirty="0">
              <a:solidFill>
                <a:schemeClr val="bg1"/>
              </a:solidFill>
              <a:effectLst/>
              <a:latin typeface="Nunito Sans 7pt Black" pitchFamily="2" charset="-52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D32E617-0E78-4CE8-BF60-AEAAA6704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71" y="1456176"/>
            <a:ext cx="6926749" cy="496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1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20A83-88A8-4087-8D1B-33C581C0A514}"/>
              </a:ext>
            </a:extLst>
          </p:cNvPr>
          <p:cNvSpPr txBox="1"/>
          <p:nvPr/>
        </p:nvSpPr>
        <p:spPr>
          <a:xfrm>
            <a:off x="215152" y="225911"/>
            <a:ext cx="45127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Nunito Sans 7pt Black" pitchFamily="2" charset="-52"/>
              </a:rPr>
              <a:t>Аналоги</a:t>
            </a:r>
            <a:r>
              <a:rPr lang="en-US" sz="6600" dirty="0">
                <a:solidFill>
                  <a:schemeClr val="bg1"/>
                </a:solidFill>
                <a:latin typeface="Nunito Sans 7pt Black" pitchFamily="2" charset="-52"/>
              </a:rPr>
              <a:t>:</a:t>
            </a:r>
            <a:endParaRPr lang="ru-RU" sz="6600" dirty="0">
              <a:solidFill>
                <a:schemeClr val="bg1"/>
              </a:solidFill>
              <a:latin typeface="Nunito Sans 7pt Black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C1FB0-A329-451B-A126-AFBEC674758F}"/>
              </a:ext>
            </a:extLst>
          </p:cNvPr>
          <p:cNvSpPr txBox="1"/>
          <p:nvPr/>
        </p:nvSpPr>
        <p:spPr>
          <a:xfrm>
            <a:off x="635781" y="1553776"/>
            <a:ext cx="668644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Nunito Sans 7pt Black" pitchFamily="2" charset="-52"/>
              </a:rPr>
              <a:t>Sandbox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Nunito Sans 7pt Black" pitchFamily="2" charset="-52"/>
              </a:rPr>
              <a:t>Second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Nunito Sans 7pt Black" pitchFamily="2" charset="-52"/>
              </a:rPr>
              <a:t>Active worlds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Nunito Sans 7pt Black" pitchFamily="2" charset="-52"/>
              </a:rPr>
              <a:t>Roblox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Nunito Sans 7pt Black" pitchFamily="2" charset="-52"/>
              </a:rPr>
              <a:t>Minecraft</a:t>
            </a:r>
            <a:endParaRPr lang="ru-RU" sz="3600" dirty="0">
              <a:solidFill>
                <a:schemeClr val="bg1"/>
              </a:solidFill>
              <a:latin typeface="Nunito Sans 7pt Black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Nunito Sans 7pt Black" pitchFamily="2" charset="-52"/>
              </a:rPr>
              <a:t>Telegram</a:t>
            </a:r>
            <a:endParaRPr lang="ru-RU" sz="3600" dirty="0">
              <a:solidFill>
                <a:schemeClr val="bg1"/>
              </a:solidFill>
              <a:latin typeface="Nunito Sans 7pt Black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Nunito Sans 7pt Black" pitchFamily="2" charset="-52"/>
              </a:rPr>
              <a:t>ВК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Nunito Sans 7pt Black" pitchFamily="2" charset="-52"/>
              </a:rPr>
              <a:t>Meta horizon workrooms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600" dirty="0">
              <a:solidFill>
                <a:schemeClr val="bg1"/>
              </a:solidFill>
              <a:latin typeface="Nunito Sans 7pt Black" pitchFamily="2" charset="-52"/>
            </a:endParaRPr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E9F21FB8-753F-42D6-8CE0-C771137872E9}"/>
              </a:ext>
            </a:extLst>
          </p:cNvPr>
          <p:cNvSpPr/>
          <p:nvPr/>
        </p:nvSpPr>
        <p:spPr>
          <a:xfrm>
            <a:off x="5827866" y="2958353"/>
            <a:ext cx="1692536" cy="175349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1F5FD4-5D63-4D8F-9124-667C10E2CB5A}"/>
              </a:ext>
            </a:extLst>
          </p:cNvPr>
          <p:cNvSpPr txBox="1"/>
          <p:nvPr/>
        </p:nvSpPr>
        <p:spPr>
          <a:xfrm>
            <a:off x="7520402" y="1973752"/>
            <a:ext cx="446899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  <a:latin typeface="Nunito Sans 7pt Black" pitchFamily="2" charset="-52"/>
              </a:rPr>
              <a:t>Возможность делать свои программы и делиться ими с другими пользователями</a:t>
            </a:r>
            <a:endParaRPr lang="en-US" sz="2400" dirty="0">
              <a:solidFill>
                <a:schemeClr val="bg1"/>
              </a:solidFill>
              <a:latin typeface="Nunito Sans 7pt Black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  <a:latin typeface="Nunito Sans 7pt Black" pitchFamily="2" charset="-52"/>
              </a:rPr>
              <a:t>Кастомизация аватара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  <a:latin typeface="Nunito Sans 7pt Black" pitchFamily="2" charset="-52"/>
              </a:rPr>
              <a:t>Обмен осуществляется криптовалютой как полностью цифровым активом</a:t>
            </a:r>
            <a:endParaRPr lang="en-US" sz="2400" dirty="0">
              <a:solidFill>
                <a:schemeClr val="bg1"/>
              </a:solidFill>
              <a:latin typeface="Nunito Sans 7pt Black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Nunito Sans 7pt Black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Nunito Sans 7pt Black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400" dirty="0">
              <a:solidFill>
                <a:schemeClr val="bg1"/>
              </a:solidFill>
              <a:latin typeface="Nunito Sans 7pt Black" pitchFamily="2" charset="-52"/>
            </a:endParaRPr>
          </a:p>
          <a:p>
            <a:endParaRPr lang="ru-RU" sz="2400" dirty="0">
              <a:solidFill>
                <a:schemeClr val="bg1"/>
              </a:solidFill>
              <a:latin typeface="Nunito Sans 7pt Black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400" dirty="0">
              <a:solidFill>
                <a:schemeClr val="bg1"/>
              </a:solidFill>
              <a:latin typeface="Nunito Sans 7pt Black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47288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7AB19D-688B-4DE6-BA16-BCEA15821274}"/>
              </a:ext>
            </a:extLst>
          </p:cNvPr>
          <p:cNvSpPr txBox="1"/>
          <p:nvPr/>
        </p:nvSpPr>
        <p:spPr>
          <a:xfrm>
            <a:off x="325746" y="428178"/>
            <a:ext cx="693566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Nunito Sans 7pt Black" pitchFamily="2" charset="-52"/>
              </a:rPr>
              <a:t>В данный момент такие </a:t>
            </a:r>
            <a:r>
              <a:rPr lang="ru-RU" sz="3200" dirty="0" err="1">
                <a:solidFill>
                  <a:schemeClr val="bg1"/>
                </a:solidFill>
                <a:latin typeface="Nunito Sans 7pt Black" pitchFamily="2" charset="-52"/>
              </a:rPr>
              <a:t>метавселенные</a:t>
            </a:r>
            <a:r>
              <a:rPr lang="ru-RU" sz="3200" dirty="0">
                <a:solidFill>
                  <a:schemeClr val="bg1"/>
                </a:solidFill>
                <a:latin typeface="Nunito Sans 7pt Black" pitchFamily="2" charset="-52"/>
              </a:rPr>
              <a:t>, как </a:t>
            </a:r>
            <a:r>
              <a:rPr lang="en-US" sz="3200" dirty="0">
                <a:solidFill>
                  <a:schemeClr val="bg1"/>
                </a:solidFill>
                <a:latin typeface="Nunito Sans 7pt Black" pitchFamily="2" charset="-52"/>
              </a:rPr>
              <a:t>telegram </a:t>
            </a:r>
            <a:r>
              <a:rPr lang="ru-RU" sz="3200" dirty="0">
                <a:solidFill>
                  <a:schemeClr val="bg1"/>
                </a:solidFill>
                <a:latin typeface="Nunito Sans 7pt Black" pitchFamily="2" charset="-52"/>
              </a:rPr>
              <a:t>и </a:t>
            </a:r>
            <a:r>
              <a:rPr lang="en-US" sz="3200" dirty="0">
                <a:solidFill>
                  <a:schemeClr val="bg1"/>
                </a:solidFill>
                <a:latin typeface="Nunito Sans 7pt Black" pitchFamily="2" charset="-52"/>
              </a:rPr>
              <a:t>sandbox</a:t>
            </a:r>
            <a:r>
              <a:rPr lang="ru-RU" sz="3200" dirty="0">
                <a:solidFill>
                  <a:schemeClr val="bg1"/>
                </a:solidFill>
                <a:latin typeface="Nunito Sans 7pt Black" pitchFamily="2" charset="-52"/>
              </a:rPr>
              <a:t>, пытаются стать децентрализованными посредством </a:t>
            </a:r>
            <a:r>
              <a:rPr lang="ru-RU" sz="3200" dirty="0" err="1">
                <a:solidFill>
                  <a:schemeClr val="bg1"/>
                </a:solidFill>
                <a:latin typeface="Nunito Sans 7pt Black" pitchFamily="2" charset="-52"/>
              </a:rPr>
              <a:t>блокчейн</a:t>
            </a:r>
            <a:r>
              <a:rPr lang="ru-RU" sz="3200" dirty="0">
                <a:solidFill>
                  <a:schemeClr val="bg1"/>
                </a:solidFill>
                <a:latin typeface="Nunito Sans 7pt Black" pitchFamily="2" charset="-52"/>
              </a:rPr>
              <a:t> технологий.</a:t>
            </a:r>
          </a:p>
          <a:p>
            <a:endParaRPr lang="ru-RU" sz="3200" dirty="0">
              <a:solidFill>
                <a:schemeClr val="bg1"/>
              </a:solidFill>
              <a:latin typeface="Nunito Sans 7pt Black" pitchFamily="2" charset="-52"/>
            </a:endParaRPr>
          </a:p>
          <a:p>
            <a:r>
              <a:rPr lang="ru-RU" sz="3200" dirty="0">
                <a:solidFill>
                  <a:schemeClr val="bg1"/>
                </a:solidFill>
                <a:latin typeface="Nunito Sans 7pt Black" pitchFamily="2" charset="-52"/>
              </a:rPr>
              <a:t>Мы же хотим с самого начала создавать именно децентрализованную </a:t>
            </a:r>
            <a:r>
              <a:rPr lang="ru-RU" sz="3200" dirty="0" err="1">
                <a:solidFill>
                  <a:schemeClr val="bg1"/>
                </a:solidFill>
                <a:latin typeface="Nunito Sans 7pt Black" pitchFamily="2" charset="-52"/>
              </a:rPr>
              <a:t>метавселенную</a:t>
            </a:r>
            <a:r>
              <a:rPr lang="ru-RU" sz="3200" dirty="0">
                <a:solidFill>
                  <a:schemeClr val="bg1"/>
                </a:solidFill>
                <a:latin typeface="Nunito Sans 7pt Black" pitchFamily="2" charset="-52"/>
              </a:rPr>
              <a:t>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79400F3-B5B5-40BD-BB6E-29E9471F7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1" t="4853" r="6129" b="4436"/>
          <a:stretch/>
        </p:blipFill>
        <p:spPr>
          <a:xfrm>
            <a:off x="6745044" y="2646381"/>
            <a:ext cx="4690335" cy="26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76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39214F-5FFA-4765-B8D5-041814172599}"/>
              </a:ext>
            </a:extLst>
          </p:cNvPr>
          <p:cNvSpPr txBox="1"/>
          <p:nvPr/>
        </p:nvSpPr>
        <p:spPr>
          <a:xfrm>
            <a:off x="215152" y="225911"/>
            <a:ext cx="73629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Nunito Sans 7pt Black" pitchFamily="2" charset="-52"/>
              </a:rPr>
              <a:t>На </a:t>
            </a:r>
            <a:r>
              <a:rPr lang="ru-RU" sz="6600" dirty="0" err="1">
                <a:solidFill>
                  <a:schemeClr val="bg1"/>
                </a:solidFill>
                <a:latin typeface="Nunito Sans 7pt Black" pitchFamily="2" charset="-52"/>
              </a:rPr>
              <a:t>МарсФесте</a:t>
            </a:r>
            <a:r>
              <a:rPr lang="en-US" sz="6600" dirty="0">
                <a:solidFill>
                  <a:schemeClr val="bg1"/>
                </a:solidFill>
                <a:latin typeface="Nunito Sans 7pt Black" pitchFamily="2" charset="-52"/>
              </a:rPr>
              <a:t>:</a:t>
            </a:r>
            <a:endParaRPr lang="ru-RU" sz="6600" dirty="0">
              <a:solidFill>
                <a:schemeClr val="bg1"/>
              </a:solidFill>
              <a:latin typeface="Nunito Sans 7pt Black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2D86D-2723-441A-BA8F-D41037DDD373}"/>
              </a:ext>
            </a:extLst>
          </p:cNvPr>
          <p:cNvSpPr txBox="1"/>
          <p:nvPr/>
        </p:nvSpPr>
        <p:spPr>
          <a:xfrm>
            <a:off x="895376" y="2236628"/>
            <a:ext cx="108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Nunito Sans 7pt Black" pitchFamily="2" charset="-52"/>
              </a:rPr>
              <a:t>Будут тестирования в области цифровых двойников</a:t>
            </a:r>
          </a:p>
        </p:txBody>
      </p:sp>
    </p:spTree>
    <p:extLst>
      <p:ext uri="{BB962C8B-B14F-4D97-AF65-F5344CB8AC3E}">
        <p14:creationId xmlns:p14="http://schemas.microsoft.com/office/powerpoint/2010/main" val="1461400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203</Words>
  <Application>Microsoft Office PowerPoint</Application>
  <PresentationFormat>Широкоэкранный</PresentationFormat>
  <Paragraphs>39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Nunito Sans 7pt Black</vt:lpstr>
      <vt:lpstr>Calibri</vt:lpstr>
      <vt:lpstr>Wingdings</vt:lpstr>
      <vt:lpstr>Calibri Light</vt:lpstr>
      <vt:lpstr>Arial</vt:lpstr>
      <vt:lpstr>MS Shell Dlg 2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NeuroCraft</dc:title>
  <dc:creator>user</dc:creator>
  <cp:lastModifiedBy>user</cp:lastModifiedBy>
  <cp:revision>55</cp:revision>
  <dcterms:created xsi:type="dcterms:W3CDTF">2024-05-24T06:36:18Z</dcterms:created>
  <dcterms:modified xsi:type="dcterms:W3CDTF">2024-09-05T10:30:13Z</dcterms:modified>
</cp:coreProperties>
</file>